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6" r:id="rId2"/>
    <p:sldId id="272" r:id="rId3"/>
    <p:sldId id="276" r:id="rId4"/>
    <p:sldId id="274" r:id="rId5"/>
    <p:sldId id="258" r:id="rId6"/>
    <p:sldId id="271" r:id="rId7"/>
    <p:sldId id="261" r:id="rId8"/>
    <p:sldId id="281" r:id="rId9"/>
    <p:sldId id="277" r:id="rId10"/>
    <p:sldId id="278" r:id="rId11"/>
    <p:sldId id="279" r:id="rId12"/>
    <p:sldId id="262" r:id="rId13"/>
    <p:sldId id="264" r:id="rId14"/>
    <p:sldId id="280" r:id="rId15"/>
    <p:sldId id="263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00000-0000-0000-0000-000000000000}" v="505" dt="2021-05-03T19:47:43.972"/>
    <p1510:client id="{B8F1C59F-708B-0000-C719-8DBDC894EF51}" v="697" dt="2021-05-08T18:46:01.989"/>
    <p1510:client id="{CA49C69F-30ED-0000-A89B-22C5238D5B0E}" v="264" dt="2021-05-09T18:59:01.691"/>
    <p1510:client id="{E477E5F5-3E0D-413C-BDEB-915F71C7546E}" v="1341" dt="2021-05-03T18:35:23.9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10"/>
    <p:restoredTop sz="94747"/>
  </p:normalViewPr>
  <p:slideViewPr>
    <p:cSldViewPr snapToGrid="0">
      <p:cViewPr varScale="1">
        <p:scale>
          <a:sx n="68" d="100"/>
          <a:sy n="68" d="100"/>
        </p:scale>
        <p:origin x="7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55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236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307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674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945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195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260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124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824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557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711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464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2B7C0D5-23D6-47F5-B9AE-189068C2C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1620" y="710651"/>
            <a:ext cx="6608760" cy="279180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 dirty="0">
                <a:solidFill>
                  <a:srgbClr val="FFFFFF"/>
                </a:solidFill>
                <a:latin typeface="Abadi" panose="020F0502020204030204" pitchFamily="34" charset="0"/>
                <a:ea typeface="+mj-lt"/>
                <a:cs typeface="+mj-lt"/>
              </a:rPr>
              <a:t>Modelagem de um sistema térmico</a:t>
            </a:r>
            <a:endParaRPr lang="pt-BR" dirty="0">
              <a:solidFill>
                <a:srgbClr val="FFFFFF"/>
              </a:solidFill>
              <a:latin typeface="Abadi" panose="020F0502020204030204" pitchFamily="34" charset="0"/>
              <a:ea typeface="+mj-lt"/>
              <a:cs typeface="+mj-l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2790D8A-8392-41D8-A582-4CE63709A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3403" y="3788590"/>
            <a:ext cx="6105194" cy="13916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 dirty="0">
                <a:solidFill>
                  <a:srgbClr val="FFFFFF"/>
                </a:solidFill>
                <a:ea typeface="+mn-lt"/>
                <a:cs typeface="+mn-lt"/>
              </a:rPr>
              <a:t>André </a:t>
            </a:r>
            <a:r>
              <a:rPr lang="de-DE" dirty="0" err="1">
                <a:solidFill>
                  <a:srgbClr val="FFFFFF"/>
                </a:solidFill>
                <a:ea typeface="+mn-lt"/>
                <a:cs typeface="+mn-lt"/>
              </a:rPr>
              <a:t>Barboza</a:t>
            </a:r>
            <a:r>
              <a:rPr lang="de-DE" dirty="0">
                <a:solidFill>
                  <a:srgbClr val="FFFFFF"/>
                </a:solidFill>
                <a:ea typeface="+mn-lt"/>
                <a:cs typeface="+mn-lt"/>
              </a:rPr>
              <a:t> Braga de Melo</a:t>
            </a:r>
            <a:endParaRPr lang="pt-BR" dirty="0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de-DE" dirty="0">
                <a:solidFill>
                  <a:srgbClr val="FFFFFF"/>
                </a:solidFill>
                <a:ea typeface="+mn-lt"/>
                <a:cs typeface="+mn-lt"/>
              </a:rPr>
              <a:t>Felipe Catapano Emrich Melo</a:t>
            </a:r>
            <a:endParaRPr lang="en-US" dirty="0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de-DE" dirty="0" err="1">
                <a:solidFill>
                  <a:srgbClr val="FFFFFF"/>
                </a:solidFill>
                <a:ea typeface="+mn-lt"/>
                <a:cs typeface="+mn-lt"/>
              </a:rPr>
              <a:t>Giovana</a:t>
            </a:r>
            <a:r>
              <a:rPr lang="de-DE" dirty="0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de-DE" dirty="0" err="1">
                <a:solidFill>
                  <a:srgbClr val="FFFFFF"/>
                </a:solidFill>
                <a:ea typeface="+mn-lt"/>
                <a:cs typeface="+mn-lt"/>
              </a:rPr>
              <a:t>Cassoni</a:t>
            </a:r>
            <a:r>
              <a:rPr lang="de-DE" dirty="0">
                <a:solidFill>
                  <a:srgbClr val="FFFFFF"/>
                </a:solidFill>
                <a:ea typeface="+mn-lt"/>
                <a:cs typeface="+mn-lt"/>
              </a:rPr>
              <a:t> Andrade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15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4314201-FF74-4949-B3AE-F369C9F38E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3" t="13509" r="19534" b="7059"/>
          <a:stretch/>
        </p:blipFill>
        <p:spPr>
          <a:xfrm>
            <a:off x="3262923" y="0"/>
            <a:ext cx="8929077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2B1F0B18-6227-2342-9ED3-34A4BF04CF5C}"/>
                  </a:ext>
                </a:extLst>
              </p:cNvPr>
              <p:cNvSpPr txBox="1"/>
              <p:nvPr/>
            </p:nvSpPr>
            <p:spPr>
              <a:xfrm>
                <a:off x="737797" y="2588298"/>
                <a:ext cx="1878833" cy="14514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𝑑𝑃</m:t>
                          </m:r>
                        </m:num>
                        <m:den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2B1F0B18-6227-2342-9ED3-34A4BF04C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97" y="2588298"/>
                <a:ext cx="1878833" cy="1451423"/>
              </a:xfrm>
              <a:prstGeom prst="rect">
                <a:avLst/>
              </a:prstGeom>
              <a:blipFill>
                <a:blip r:embed="rId3"/>
                <a:stretch>
                  <a:fillRect t="-1754" b="-105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9818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39BD0DE7-9E77-2845-ADFC-0A2CA38745F9}"/>
                  </a:ext>
                </a:extLst>
              </p:cNvPr>
              <p:cNvSpPr txBox="1"/>
              <p:nvPr/>
            </p:nvSpPr>
            <p:spPr>
              <a:xfrm>
                <a:off x="740380" y="2580925"/>
                <a:ext cx="1878833" cy="14024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𝑑𝑇𝑦</m:t>
                          </m:r>
                        </m:num>
                        <m:den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39BD0DE7-9E77-2845-ADFC-0A2CA3874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80" y="2580925"/>
                <a:ext cx="1878833" cy="1402435"/>
              </a:xfrm>
              <a:prstGeom prst="rect">
                <a:avLst/>
              </a:prstGeom>
              <a:blipFill>
                <a:blip r:embed="rId2"/>
                <a:stretch>
                  <a:fillRect t="-2679" b="-133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m 5">
            <a:extLst>
              <a:ext uri="{FF2B5EF4-FFF2-40B4-BE49-F238E27FC236}">
                <a16:creationId xmlns:a16="http://schemas.microsoft.com/office/drawing/2014/main" id="{BC393C42-423F-534E-967A-5DB0F929D1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0" t="13044" r="19107" b="7084"/>
          <a:stretch/>
        </p:blipFill>
        <p:spPr>
          <a:xfrm>
            <a:off x="5975619" y="824832"/>
            <a:ext cx="6216381" cy="520833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5F5AB89-1502-476D-9AF2-015E812A2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69" y="875943"/>
            <a:ext cx="5239481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00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2DE243-F057-494D-971B-4809D2FE1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6000" dirty="0">
                <a:cs typeface="Calibri Light"/>
              </a:rPr>
              <a:t>Validação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C8E903-01EC-4D8E-8A16-5352D3F9B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9129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E0DC01-64AD-4AAD-B9D3-9BF077273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6000" dirty="0">
                <a:cs typeface="Calibri Light"/>
              </a:rPr>
              <a:t>Resultados</a:t>
            </a:r>
            <a:endParaRPr lang="pt-BR" sz="4800" dirty="0">
              <a:cs typeface="Calibri Light" panose="020F0302020204030204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5A1AAD-4E3D-4584-9A55-5DF7D78192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733223A-02DA-455A-BF07-070E7D655B6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2599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E788FB03-0AFD-0641-892E-529236323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20" y="962840"/>
            <a:ext cx="2973537" cy="1896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800" kern="1200" dirty="0" err="1">
                <a:solidFill>
                  <a:schemeClr val="accent1"/>
                </a:solidFill>
                <a:latin typeface="Abadi" panose="020B0604020104020204" pitchFamily="34" charset="0"/>
              </a:rPr>
              <a:t>Gráfico</a:t>
            </a:r>
            <a:br>
              <a:rPr lang="en-US" sz="4800" dirty="0">
                <a:solidFill>
                  <a:schemeClr val="accent1"/>
                </a:solidFill>
                <a:latin typeface="Abadi" panose="020B0604020104020204" pitchFamily="34" charset="0"/>
              </a:rPr>
            </a:br>
            <a:r>
              <a:rPr lang="en-US" sz="4800" dirty="0" err="1">
                <a:solidFill>
                  <a:schemeClr val="accent1"/>
                </a:solidFill>
                <a:latin typeface="Abadi" panose="020B0604020104020204" pitchFamily="34" charset="0"/>
              </a:rPr>
              <a:t>conclusivo</a:t>
            </a:r>
            <a:endParaRPr lang="en-US" sz="4800" kern="1200" dirty="0">
              <a:solidFill>
                <a:schemeClr val="accent1"/>
              </a:solidFill>
              <a:latin typeface="Abadi" panose="020B060402010402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1B4A843-922B-4745-A95B-C622BFAF7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470" y="223390"/>
            <a:ext cx="8392696" cy="64112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E5AF6CF6-693D-4E51-AA29-6A610751AE5C}"/>
                  </a:ext>
                </a:extLst>
              </p:cNvPr>
              <p:cNvSpPr txBox="1"/>
              <p:nvPr/>
            </p:nvSpPr>
            <p:spPr>
              <a:xfrm>
                <a:off x="-932635" y="2859613"/>
                <a:ext cx="6161648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4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𝑀𝑀𝑄</m:t>
                      </m:r>
                    </m:oMath>
                  </m:oMathPara>
                </a14:m>
                <a:endParaRPr lang="pt-BR" sz="4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endParaRPr lang="pt-B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r>
                  <a:rPr lang="pt-BR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 = </a:t>
                </a:r>
                <a:r>
                  <a:rPr lang="pt-BR" sz="2800" b="0" dirty="0">
                    <a:solidFill>
                      <a:srgbClr val="00B050"/>
                    </a:solidFill>
                    <a:effectLst/>
                    <a:latin typeface="Consolas" panose="020B0609020204030204" pitchFamily="49" charset="0"/>
                  </a:rPr>
                  <a:t>5212.08</a:t>
                </a:r>
                <a:r>
                  <a:rPr lang="pt-BR" sz="28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onsolas" panose="020B0609020204030204" pitchFamily="49" charset="0"/>
                  </a:rPr>
                  <a:t>M +</a:t>
                </a:r>
                <a:r>
                  <a:rPr lang="pt-BR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pt-BR" sz="2800" b="0" dirty="0">
                    <a:solidFill>
                      <a:srgbClr val="00B050"/>
                    </a:solidFill>
                    <a:effectLst/>
                    <a:latin typeface="Consolas" panose="020B0609020204030204" pitchFamily="49" charset="0"/>
                  </a:rPr>
                  <a:t>31.155</a:t>
                </a: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E5AF6CF6-693D-4E51-AA29-6A610751A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32635" y="2859613"/>
                <a:ext cx="6161648" cy="1323439"/>
              </a:xfrm>
              <a:prstGeom prst="rect">
                <a:avLst/>
              </a:prstGeom>
              <a:blipFill>
                <a:blip r:embed="rId3"/>
                <a:stretch>
                  <a:fillRect b="-1244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8419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945EF4-BC53-4194-BCF0-3A337086F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6000" dirty="0">
                <a:cs typeface="Calibri Light"/>
              </a:rPr>
              <a:t>Conclusão</a:t>
            </a:r>
            <a:endParaRPr lang="pt-BR" sz="4800" dirty="0">
              <a:cs typeface="Calibri Light" panose="020F0302020204030204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5952F8-B386-4E06-9075-CE60B9209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6533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C9CC24-B375-4226-BF2B-61FADBBA6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70A28E-4FD8-4474-A206-E15B5EBB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084747"/>
            <a:ext cx="12188952" cy="3294207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647E21-5366-4638-AC97-D8CD4111E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r="8214" b="45501"/>
          <a:stretch>
            <a:fillRect/>
          </a:stretch>
        </p:blipFill>
        <p:spPr>
          <a:xfrm flipV="1">
            <a:off x="0" y="0"/>
            <a:ext cx="12191999" cy="4473360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39129B8-A653-3844-B5AD-6DACC0D85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25" y="2076450"/>
            <a:ext cx="10684151" cy="13451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 err="1">
                <a:solidFill>
                  <a:schemeClr val="bg1"/>
                </a:solidFill>
                <a:latin typeface="Abadi" panose="020B0604020104020204" pitchFamily="34" charset="0"/>
                <a:ea typeface="+mj-lt"/>
                <a:cs typeface="+mj-lt"/>
              </a:rPr>
              <a:t>Pergunta</a:t>
            </a:r>
            <a:r>
              <a:rPr lang="en-US" sz="5400" dirty="0">
                <a:solidFill>
                  <a:schemeClr val="bg1"/>
                </a:solidFill>
                <a:latin typeface="Abadi" panose="020B0604020104020204" pitchFamily="34" charset="0"/>
                <a:ea typeface="+mj-lt"/>
                <a:cs typeface="+mj-lt"/>
              </a:rPr>
              <a:t> e </a:t>
            </a:r>
            <a:r>
              <a:rPr lang="en-US" sz="5400" dirty="0" err="1">
                <a:solidFill>
                  <a:schemeClr val="bg1"/>
                </a:solidFill>
                <a:latin typeface="Abadi" panose="020B0604020104020204" pitchFamily="34" charset="0"/>
                <a:ea typeface="+mj-lt"/>
                <a:cs typeface="+mj-lt"/>
              </a:rPr>
              <a:t>contexto</a:t>
            </a:r>
            <a:endParaRPr lang="en-US" sz="5600" kern="12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0F5BBB9E-EFEA-7144-9346-844A651774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1628" y="4819974"/>
            <a:ext cx="11468744" cy="14170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ea typeface="+mn-lt"/>
                <a:cs typeface="+mn-lt"/>
              </a:rPr>
              <a:t>Qual a relação entre o tempo </a:t>
            </a:r>
            <a:r>
              <a:rPr lang="en-US" sz="3200" dirty="0" err="1">
                <a:ea typeface="+mn-lt"/>
                <a:cs typeface="+mn-lt"/>
              </a:rPr>
              <a:t>necessário</a:t>
            </a:r>
            <a:r>
              <a:rPr lang="en-US" sz="3200" dirty="0">
                <a:ea typeface="+mn-lt"/>
                <a:cs typeface="+mn-lt"/>
              </a:rPr>
              <a:t> para </a:t>
            </a:r>
            <a:r>
              <a:rPr lang="en-US" sz="3200" dirty="0" err="1">
                <a:ea typeface="+mn-lt"/>
                <a:cs typeface="+mn-lt"/>
              </a:rPr>
              <a:t>resfriar</a:t>
            </a:r>
            <a:r>
              <a:rPr lang="en-US" sz="3200" dirty="0">
                <a:ea typeface="+mn-lt"/>
                <a:cs typeface="+mn-lt"/>
              </a:rPr>
              <a:t> um </a:t>
            </a:r>
            <a:r>
              <a:rPr lang="en-US" sz="3200" dirty="0" err="1">
                <a:ea typeface="+mn-lt"/>
                <a:cs typeface="+mn-lt"/>
              </a:rPr>
              <a:t>iogurte</a:t>
            </a:r>
            <a:endParaRPr lang="en-US" sz="3200" dirty="0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en-US" sz="3200" dirty="0">
                <a:ea typeface="+mn-lt"/>
                <a:cs typeface="+mn-lt"/>
              </a:rPr>
              <a:t>e a </a:t>
            </a:r>
            <a:r>
              <a:rPr lang="en-US" sz="3200" dirty="0" err="1">
                <a:ea typeface="+mn-lt"/>
                <a:cs typeface="+mn-lt"/>
              </a:rPr>
              <a:t>sua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massa</a:t>
            </a:r>
            <a:r>
              <a:rPr lang="en-US" sz="3200" dirty="0">
                <a:ea typeface="+mn-lt"/>
                <a:cs typeface="+mn-lt"/>
              </a:rPr>
              <a:t>?</a:t>
            </a:r>
            <a:endParaRPr lang="pt-BR" sz="3200" dirty="0">
              <a:ea typeface="+mn-lt"/>
              <a:cs typeface="+mn-lt"/>
            </a:endParaRPr>
          </a:p>
          <a:p>
            <a:endParaRPr lang="pt-B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6782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39129B8-A653-3844-B5AD-6DACC0D85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Abadi" panose="020B0604020104020204" pitchFamily="34" charset="0"/>
                <a:cs typeface="Calibri Light"/>
              </a:rPr>
              <a:t>Esboço físico do modelo</a:t>
            </a:r>
            <a:endParaRPr lang="en-US" sz="4800" kern="12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6" name="Imagem 10" descr="Diagrama, Desenho técnico&#10;&#10;Descrição gerada automaticamente">
            <a:extLst>
              <a:ext uri="{FF2B5EF4-FFF2-40B4-BE49-F238E27FC236}">
                <a16:creationId xmlns:a16="http://schemas.microsoft.com/office/drawing/2014/main" id="{B3CEC840-8CC0-A24B-B45C-D8B68DDFF8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5" t="23121" r="52469" b="55838"/>
          <a:stretch/>
        </p:blipFill>
        <p:spPr>
          <a:xfrm>
            <a:off x="693549" y="2978923"/>
            <a:ext cx="4994329" cy="3327118"/>
          </a:xfrm>
          <a:prstGeom prst="rect">
            <a:avLst/>
          </a:prstGeom>
        </p:spPr>
      </p:pic>
      <p:pic>
        <p:nvPicPr>
          <p:cNvPr id="14" name="Imagem 10" descr="Diagrama, Desenho técnico&#10;&#10;Descrição gerada automaticamente">
            <a:extLst>
              <a:ext uri="{FF2B5EF4-FFF2-40B4-BE49-F238E27FC236}">
                <a16:creationId xmlns:a16="http://schemas.microsoft.com/office/drawing/2014/main" id="{4DD128E5-1A09-514D-9E3F-83D0269028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66" t="21359" r="12603" b="56519"/>
          <a:stretch/>
        </p:blipFill>
        <p:spPr>
          <a:xfrm>
            <a:off x="6399446" y="2588180"/>
            <a:ext cx="4613328" cy="427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87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BFE1AD3-B2BC-4567-8B4A-DCB8F9080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70A28E-4FD8-4474-A206-E15B5EBB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5801"/>
            <a:ext cx="12188952" cy="521767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E75AAD-F4A4-4ED2-9A2F-B2412F936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0008" r="8214" b="52759"/>
          <a:stretch/>
        </p:blipFill>
        <p:spPr>
          <a:xfrm flipV="1">
            <a:off x="2" y="0"/>
            <a:ext cx="12191999" cy="2235323"/>
          </a:xfrm>
          <a:custGeom>
            <a:avLst/>
            <a:gdLst>
              <a:gd name="connsiteX0" fmla="*/ 0 w 12191999"/>
              <a:gd name="connsiteY0" fmla="*/ 2235323 h 2235323"/>
              <a:gd name="connsiteX1" fmla="*/ 12191999 w 12191999"/>
              <a:gd name="connsiteY1" fmla="*/ 2235323 h 2235323"/>
              <a:gd name="connsiteX2" fmla="*/ 12191999 w 12191999"/>
              <a:gd name="connsiteY2" fmla="*/ 0 h 2235323"/>
              <a:gd name="connsiteX3" fmla="*/ 0 w 12191999"/>
              <a:gd name="connsiteY3" fmla="*/ 0 h 2235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2235323">
                <a:moveTo>
                  <a:pt x="0" y="2235323"/>
                </a:moveTo>
                <a:lnTo>
                  <a:pt x="12191999" y="2235323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20CE0B-92EC-45FD-8F68-38003D6D8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0325"/>
          <a:stretch/>
        </p:blipFill>
        <p:spPr>
          <a:xfrm flipV="1">
            <a:off x="0" y="4586080"/>
            <a:ext cx="12191999" cy="1614974"/>
          </a:xfrm>
          <a:custGeom>
            <a:avLst/>
            <a:gdLst>
              <a:gd name="connsiteX0" fmla="*/ 0 w 12191999"/>
              <a:gd name="connsiteY0" fmla="*/ 1614974 h 1614974"/>
              <a:gd name="connsiteX1" fmla="*/ 12191999 w 12191999"/>
              <a:gd name="connsiteY1" fmla="*/ 1614974 h 1614974"/>
              <a:gd name="connsiteX2" fmla="*/ 12191999 w 12191999"/>
              <a:gd name="connsiteY2" fmla="*/ 0 h 1614974"/>
              <a:gd name="connsiteX3" fmla="*/ 0 w 12191999"/>
              <a:gd name="connsiteY3" fmla="*/ 0 h 161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614974">
                <a:moveTo>
                  <a:pt x="0" y="1614974"/>
                </a:moveTo>
                <a:lnTo>
                  <a:pt x="12191999" y="1614974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Imagem 10" descr="Diagrama&#10;&#10;Descrição gerada automaticamente">
            <a:extLst>
              <a:ext uri="{FF2B5EF4-FFF2-40B4-BE49-F238E27FC236}">
                <a16:creationId xmlns:a16="http://schemas.microsoft.com/office/drawing/2014/main" id="{D01D7189-3BC1-5844-A775-10A98AFBF7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059" t="36092" r="1064" b="33001"/>
          <a:stretch/>
        </p:blipFill>
        <p:spPr>
          <a:xfrm>
            <a:off x="5428037" y="656946"/>
            <a:ext cx="6239291" cy="5580921"/>
          </a:xfrm>
          <a:prstGeom prst="rect">
            <a:avLst/>
          </a:prstGeom>
        </p:spPr>
      </p:pic>
      <p:pic>
        <p:nvPicPr>
          <p:cNvPr id="9" name="Imagem 10" descr="Diagrama&#10;&#10;Descrição gerada automaticamente">
            <a:extLst>
              <a:ext uri="{FF2B5EF4-FFF2-40B4-BE49-F238E27FC236}">
                <a16:creationId xmlns:a16="http://schemas.microsoft.com/office/drawing/2014/main" id="{AD4F59F4-BE0D-A74E-A870-BA93F98AAB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1" t="25547" r="47205" b="28423"/>
          <a:stretch/>
        </p:blipFill>
        <p:spPr>
          <a:xfrm>
            <a:off x="400685" y="72274"/>
            <a:ext cx="5302691" cy="671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38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17FE06-2A7F-435E-B46E-371B9179E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9969" y="3674616"/>
            <a:ext cx="6334275" cy="2401166"/>
          </a:xfrm>
        </p:spPr>
        <p:txBody>
          <a:bodyPr>
            <a:normAutofit/>
          </a:bodyPr>
          <a:lstStyle/>
          <a:p>
            <a:pPr algn="ctr"/>
            <a:r>
              <a:rPr lang="pt-BR" sz="6000" dirty="0">
                <a:solidFill>
                  <a:schemeClr val="accent1"/>
                </a:solidFill>
                <a:latin typeface="Abadi" panose="020B0604020104020204" pitchFamily="34" charset="0"/>
                <a:cs typeface="Calibri Light"/>
              </a:rPr>
              <a:t>Diagrama de estoques e fluxos</a:t>
            </a:r>
            <a:endParaRPr lang="pt-BR" sz="5400" dirty="0">
              <a:solidFill>
                <a:schemeClr val="accent1"/>
              </a:solidFill>
              <a:latin typeface="Abadi" panose="020B0604020104020204" pitchFamily="34" charset="0"/>
              <a:cs typeface="Calibri Light" panose="020F0302020204030204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984304C-C54B-415D-89D1-0DCDA9A37BBE}"/>
              </a:ext>
            </a:extLst>
          </p:cNvPr>
          <p:cNvSpPr/>
          <p:nvPr/>
        </p:nvSpPr>
        <p:spPr>
          <a:xfrm>
            <a:off x="808007" y="1347158"/>
            <a:ext cx="2444150" cy="12220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dirty="0">
                <a:cs typeface="Calibri"/>
              </a:rPr>
              <a:t>Yogurt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F0AC403-859E-47E0-BDE1-AABD154872C2}"/>
              </a:ext>
            </a:extLst>
          </p:cNvPr>
          <p:cNvSpPr/>
          <p:nvPr/>
        </p:nvSpPr>
        <p:spPr>
          <a:xfrm>
            <a:off x="5149969" y="1347157"/>
            <a:ext cx="2444150" cy="12220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>
                <a:cs typeface="Calibri"/>
              </a:rPr>
              <a:t>Potinho</a:t>
            </a:r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9E391144-695B-4465-853E-C4616291339D}"/>
              </a:ext>
            </a:extLst>
          </p:cNvPr>
          <p:cNvSpPr/>
          <p:nvPr/>
        </p:nvSpPr>
        <p:spPr>
          <a:xfrm>
            <a:off x="3450192" y="1935854"/>
            <a:ext cx="1595886" cy="73324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83724698-7898-4C82-9320-E6489D952435}"/>
              </a:ext>
            </a:extLst>
          </p:cNvPr>
          <p:cNvSpPr/>
          <p:nvPr/>
        </p:nvSpPr>
        <p:spPr>
          <a:xfrm>
            <a:off x="7749022" y="1935853"/>
            <a:ext cx="1595886" cy="73324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D0838A3F-DC9A-41E0-8CAC-7E6D47E2BDEA}"/>
              </a:ext>
            </a:extLst>
          </p:cNvPr>
          <p:cNvSpPr/>
          <p:nvPr/>
        </p:nvSpPr>
        <p:spPr>
          <a:xfrm rot="5400000">
            <a:off x="1969325" y="3143552"/>
            <a:ext cx="1610263" cy="73324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Nuvem 13">
            <a:extLst>
              <a:ext uri="{FF2B5EF4-FFF2-40B4-BE49-F238E27FC236}">
                <a16:creationId xmlns:a16="http://schemas.microsoft.com/office/drawing/2014/main" id="{8E32BC20-B3EB-4129-9E1E-E947BDD490AE}"/>
              </a:ext>
            </a:extLst>
          </p:cNvPr>
          <p:cNvSpPr/>
          <p:nvPr/>
        </p:nvSpPr>
        <p:spPr>
          <a:xfrm>
            <a:off x="1626617" y="4423016"/>
            <a:ext cx="2228489" cy="1337092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Nuvem 15">
            <a:extLst>
              <a:ext uri="{FF2B5EF4-FFF2-40B4-BE49-F238E27FC236}">
                <a16:creationId xmlns:a16="http://schemas.microsoft.com/office/drawing/2014/main" id="{06EFC07B-3A8A-4304-A25B-09C79674A092}"/>
              </a:ext>
            </a:extLst>
          </p:cNvPr>
          <p:cNvSpPr/>
          <p:nvPr/>
        </p:nvSpPr>
        <p:spPr>
          <a:xfrm>
            <a:off x="9491032" y="1590675"/>
            <a:ext cx="2113470" cy="1480866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6" name="Conector: Curvo 25">
            <a:extLst>
              <a:ext uri="{FF2B5EF4-FFF2-40B4-BE49-F238E27FC236}">
                <a16:creationId xmlns:a16="http://schemas.microsoft.com/office/drawing/2014/main" id="{47B04F11-49CD-4F49-A154-DE80A29AA4D1}"/>
              </a:ext>
            </a:extLst>
          </p:cNvPr>
          <p:cNvCxnSpPr/>
          <p:nvPr/>
        </p:nvCxnSpPr>
        <p:spPr>
          <a:xfrm flipV="1">
            <a:off x="3338424" y="852577"/>
            <a:ext cx="511835" cy="638355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Conector: Curvo 26">
            <a:extLst>
              <a:ext uri="{FF2B5EF4-FFF2-40B4-BE49-F238E27FC236}">
                <a16:creationId xmlns:a16="http://schemas.microsoft.com/office/drawing/2014/main" id="{58FDDD87-A966-4389-8131-8ED3EBB4656D}"/>
              </a:ext>
            </a:extLst>
          </p:cNvPr>
          <p:cNvCxnSpPr>
            <a:cxnSpLocks/>
          </p:cNvCxnSpPr>
          <p:nvPr/>
        </p:nvCxnSpPr>
        <p:spPr>
          <a:xfrm flipH="1" flipV="1">
            <a:off x="4525995" y="852576"/>
            <a:ext cx="523335" cy="667109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Losango 27">
            <a:extLst>
              <a:ext uri="{FF2B5EF4-FFF2-40B4-BE49-F238E27FC236}">
                <a16:creationId xmlns:a16="http://schemas.microsoft.com/office/drawing/2014/main" id="{24EFD59D-DC4B-4CA9-BFDF-47EEFFFEBF3D}"/>
              </a:ext>
            </a:extLst>
          </p:cNvPr>
          <p:cNvSpPr/>
          <p:nvPr/>
        </p:nvSpPr>
        <p:spPr>
          <a:xfrm>
            <a:off x="3856007" y="613912"/>
            <a:ext cx="675735" cy="733245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200" dirty="0">
                <a:cs typeface="Calibri"/>
              </a:rPr>
              <a:t>f</a:t>
            </a:r>
            <a:endParaRPr lang="pt-BR" sz="3200" dirty="0"/>
          </a:p>
        </p:txBody>
      </p: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C8739BC9-1229-4AF1-9339-9C5616D25B66}"/>
              </a:ext>
            </a:extLst>
          </p:cNvPr>
          <p:cNvCxnSpPr/>
          <p:nvPr/>
        </p:nvCxnSpPr>
        <p:spPr>
          <a:xfrm flipH="1">
            <a:off x="4180039" y="1432524"/>
            <a:ext cx="5750" cy="6699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Losango 29">
            <a:extLst>
              <a:ext uri="{FF2B5EF4-FFF2-40B4-BE49-F238E27FC236}">
                <a16:creationId xmlns:a16="http://schemas.microsoft.com/office/drawing/2014/main" id="{3CD7E411-5A6A-45A1-8BC0-F9A2910C01E8}"/>
              </a:ext>
            </a:extLst>
          </p:cNvPr>
          <p:cNvSpPr/>
          <p:nvPr/>
        </p:nvSpPr>
        <p:spPr>
          <a:xfrm>
            <a:off x="8212346" y="599534"/>
            <a:ext cx="675735" cy="733245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dirty="0">
                <a:cs typeface="Calibri"/>
              </a:rPr>
              <a:t>g</a:t>
            </a:r>
            <a:endParaRPr lang="pt-BR" sz="3200" dirty="0"/>
          </a:p>
        </p:txBody>
      </p:sp>
      <p:cxnSp>
        <p:nvCxnSpPr>
          <p:cNvPr id="32" name="Conector: Curvo 31">
            <a:extLst>
              <a:ext uri="{FF2B5EF4-FFF2-40B4-BE49-F238E27FC236}">
                <a16:creationId xmlns:a16="http://schemas.microsoft.com/office/drawing/2014/main" id="{BB80561A-5CFC-40DC-B727-9DF66F3F0A86}"/>
              </a:ext>
            </a:extLst>
          </p:cNvPr>
          <p:cNvCxnSpPr>
            <a:cxnSpLocks/>
          </p:cNvCxnSpPr>
          <p:nvPr/>
        </p:nvCxnSpPr>
        <p:spPr>
          <a:xfrm flipV="1">
            <a:off x="7694763" y="780690"/>
            <a:ext cx="511835" cy="638355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CA135865-43F1-4A45-8637-DFA7DC940DF3}"/>
              </a:ext>
            </a:extLst>
          </p:cNvPr>
          <p:cNvCxnSpPr>
            <a:cxnSpLocks/>
          </p:cNvCxnSpPr>
          <p:nvPr/>
        </p:nvCxnSpPr>
        <p:spPr>
          <a:xfrm flipH="1">
            <a:off x="8550756" y="1432524"/>
            <a:ext cx="5750" cy="6699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Conector: Curvo 34">
            <a:extLst>
              <a:ext uri="{FF2B5EF4-FFF2-40B4-BE49-F238E27FC236}">
                <a16:creationId xmlns:a16="http://schemas.microsoft.com/office/drawing/2014/main" id="{5391344C-D53C-4226-8EE5-9ACD0AA8A22C}"/>
              </a:ext>
            </a:extLst>
          </p:cNvPr>
          <p:cNvCxnSpPr>
            <a:cxnSpLocks/>
          </p:cNvCxnSpPr>
          <p:nvPr/>
        </p:nvCxnSpPr>
        <p:spPr>
          <a:xfrm>
            <a:off x="1038046" y="2669873"/>
            <a:ext cx="526212" cy="813758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Losango 35">
            <a:extLst>
              <a:ext uri="{FF2B5EF4-FFF2-40B4-BE49-F238E27FC236}">
                <a16:creationId xmlns:a16="http://schemas.microsoft.com/office/drawing/2014/main" id="{349B6335-B4E9-4D8F-9992-A9F38D18422B}"/>
              </a:ext>
            </a:extLst>
          </p:cNvPr>
          <p:cNvSpPr/>
          <p:nvPr/>
        </p:nvSpPr>
        <p:spPr>
          <a:xfrm>
            <a:off x="1469365" y="3345609"/>
            <a:ext cx="675735" cy="733245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dirty="0">
                <a:cs typeface="Calibri"/>
              </a:rPr>
              <a:t>h</a:t>
            </a:r>
          </a:p>
        </p:txBody>
      </p: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E6531DBD-05FA-4959-86A5-1FD3F64C6FF6}"/>
              </a:ext>
            </a:extLst>
          </p:cNvPr>
          <p:cNvCxnSpPr/>
          <p:nvPr/>
        </p:nvCxnSpPr>
        <p:spPr>
          <a:xfrm>
            <a:off x="2027387" y="3472312"/>
            <a:ext cx="439948" cy="86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77E14B4A-3C94-4C03-8F41-1B8F71CAD500}"/>
              </a:ext>
            </a:extLst>
          </p:cNvPr>
          <p:cNvSpPr txBox="1"/>
          <p:nvPr/>
        </p:nvSpPr>
        <p:spPr>
          <a:xfrm>
            <a:off x="522617" y="4246352"/>
            <a:ext cx="51471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800" dirty="0"/>
              <a:t>Tg</a:t>
            </a:r>
            <a:endParaRPr lang="pt-BR" sz="2800">
              <a:cs typeface="Calibri"/>
            </a:endParaRPr>
          </a:p>
        </p:txBody>
      </p:sp>
      <p:cxnSp>
        <p:nvCxnSpPr>
          <p:cNvPr id="39" name="Conector: Curvo 38">
            <a:extLst>
              <a:ext uri="{FF2B5EF4-FFF2-40B4-BE49-F238E27FC236}">
                <a16:creationId xmlns:a16="http://schemas.microsoft.com/office/drawing/2014/main" id="{353B627A-EDC0-427A-8AEC-C492E8AFA75A}"/>
              </a:ext>
            </a:extLst>
          </p:cNvPr>
          <p:cNvCxnSpPr>
            <a:cxnSpLocks/>
          </p:cNvCxnSpPr>
          <p:nvPr/>
        </p:nvCxnSpPr>
        <p:spPr>
          <a:xfrm flipV="1">
            <a:off x="951782" y="3900575"/>
            <a:ext cx="612476" cy="609599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6EFA6C7F-4A5D-4505-8677-43B09EDAB437}"/>
              </a:ext>
            </a:extLst>
          </p:cNvPr>
          <p:cNvSpPr txBox="1"/>
          <p:nvPr/>
        </p:nvSpPr>
        <p:spPr>
          <a:xfrm>
            <a:off x="9436578" y="968314"/>
            <a:ext cx="51471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800" dirty="0"/>
              <a:t>Tg</a:t>
            </a:r>
            <a:endParaRPr lang="pt-BR" sz="2800">
              <a:cs typeface="Calibri"/>
            </a:endParaRPr>
          </a:p>
        </p:txBody>
      </p:sp>
      <p:cxnSp>
        <p:nvCxnSpPr>
          <p:cNvPr id="42" name="Conector: Curvo 41">
            <a:extLst>
              <a:ext uri="{FF2B5EF4-FFF2-40B4-BE49-F238E27FC236}">
                <a16:creationId xmlns:a16="http://schemas.microsoft.com/office/drawing/2014/main" id="{F30753B5-0E3B-49AC-9010-3CFB19E373A9}"/>
              </a:ext>
            </a:extLst>
          </p:cNvPr>
          <p:cNvCxnSpPr>
            <a:cxnSpLocks/>
          </p:cNvCxnSpPr>
          <p:nvPr/>
        </p:nvCxnSpPr>
        <p:spPr>
          <a:xfrm flipH="1" flipV="1">
            <a:off x="8896711" y="766310"/>
            <a:ext cx="595222" cy="465826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Imagem 1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6DF28367-493D-41D4-9BD9-5A8CB5939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264" y="2601853"/>
            <a:ext cx="729471" cy="806030"/>
          </a:xfrm>
          <a:prstGeom prst="rect">
            <a:avLst/>
          </a:prstGeom>
        </p:spPr>
      </p:pic>
      <p:pic>
        <p:nvPicPr>
          <p:cNvPr id="17" name="Imagem 1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818F0B4A-AD48-4A2E-A250-5F31CC04A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9472" y="2544343"/>
            <a:ext cx="815735" cy="806030"/>
          </a:xfrm>
          <a:prstGeom prst="rect">
            <a:avLst/>
          </a:prstGeom>
        </p:spPr>
      </p:pic>
      <p:pic>
        <p:nvPicPr>
          <p:cNvPr id="18" name="Imagem 1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17C6799-75BD-4A93-B397-F564F066B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869" y="3148192"/>
            <a:ext cx="815735" cy="80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828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Diagrama, Esquemático&#10;&#10;Descrição gerada automaticamente">
            <a:extLst>
              <a:ext uri="{FF2B5EF4-FFF2-40B4-BE49-F238E27FC236}">
                <a16:creationId xmlns:a16="http://schemas.microsoft.com/office/drawing/2014/main" id="{793659C1-3AA9-4109-9512-6C70F80FB0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68" b="19439"/>
          <a:stretch/>
        </p:blipFill>
        <p:spPr>
          <a:xfrm>
            <a:off x="0" y="0"/>
            <a:ext cx="8221299" cy="4007972"/>
          </a:xfrm>
          <a:prstGeom prst="rect">
            <a:avLst/>
          </a:prstGeom>
        </p:spPr>
      </p:pic>
      <p:pic>
        <p:nvPicPr>
          <p:cNvPr id="3" name="Imagem 18">
            <a:extLst>
              <a:ext uri="{FF2B5EF4-FFF2-40B4-BE49-F238E27FC236}">
                <a16:creationId xmlns:a16="http://schemas.microsoft.com/office/drawing/2014/main" id="{BFF46D65-3AE8-DE4C-A7A6-DEEFD335A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330" y="2411762"/>
            <a:ext cx="2348305" cy="1017238"/>
          </a:xfrm>
          <a:prstGeom prst="rect">
            <a:avLst/>
          </a:prstGeom>
        </p:spPr>
      </p:pic>
      <p:pic>
        <p:nvPicPr>
          <p:cNvPr id="4" name="Imagem 8">
            <a:extLst>
              <a:ext uri="{FF2B5EF4-FFF2-40B4-BE49-F238E27FC236}">
                <a16:creationId xmlns:a16="http://schemas.microsoft.com/office/drawing/2014/main" id="{09358E83-2A12-014D-A582-466B5A458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077" y="2411762"/>
            <a:ext cx="2449722" cy="1424975"/>
          </a:xfrm>
          <a:prstGeom prst="rect">
            <a:avLst/>
          </a:prstGeom>
        </p:spPr>
      </p:pic>
      <p:sp>
        <p:nvSpPr>
          <p:cNvPr id="5" name="Seta: para a Direita 9">
            <a:extLst>
              <a:ext uri="{FF2B5EF4-FFF2-40B4-BE49-F238E27FC236}">
                <a16:creationId xmlns:a16="http://schemas.microsoft.com/office/drawing/2014/main" id="{6EE37B89-325D-D149-8045-31A923ED3454}"/>
              </a:ext>
            </a:extLst>
          </p:cNvPr>
          <p:cNvSpPr/>
          <p:nvPr/>
        </p:nvSpPr>
        <p:spPr>
          <a:xfrm>
            <a:off x="6625413" y="2553758"/>
            <a:ext cx="1595886" cy="73324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10">
            <a:extLst>
              <a:ext uri="{FF2B5EF4-FFF2-40B4-BE49-F238E27FC236}">
                <a16:creationId xmlns:a16="http://schemas.microsoft.com/office/drawing/2014/main" id="{1FCE77A7-52D8-6043-820A-6DDD74EE8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1668" y="3836737"/>
            <a:ext cx="3763992" cy="1432382"/>
          </a:xfrm>
          <a:prstGeom prst="rect">
            <a:avLst/>
          </a:prstGeom>
        </p:spPr>
      </p:pic>
      <p:pic>
        <p:nvPicPr>
          <p:cNvPr id="7" name="Imagem 12">
            <a:extLst>
              <a:ext uri="{FF2B5EF4-FFF2-40B4-BE49-F238E27FC236}">
                <a16:creationId xmlns:a16="http://schemas.microsoft.com/office/drawing/2014/main" id="{1B800FE1-D425-0A40-AB58-B7EE864744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1064" y="5323136"/>
            <a:ext cx="3634596" cy="1331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8512A4A7-9844-5F40-AA6F-E17099D647B7}"/>
                  </a:ext>
                </a:extLst>
              </p:cNvPr>
              <p:cNvSpPr txBox="1"/>
              <p:nvPr/>
            </p:nvSpPr>
            <p:spPr>
              <a:xfrm>
                <a:off x="2503189" y="3836737"/>
                <a:ext cx="3665940" cy="10051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𝑇𝑝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𝑇𝑔</m:t>
                          </m:r>
                        </m:num>
                        <m:den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𝑐𝑜𝑛𝑑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𝑐𝑜𝑛𝑣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8512A4A7-9844-5F40-AA6F-E17099D64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189" y="3836737"/>
                <a:ext cx="3665940" cy="1005147"/>
              </a:xfrm>
              <a:prstGeom prst="rect">
                <a:avLst/>
              </a:prstGeom>
              <a:blipFill>
                <a:blip r:embed="rId7"/>
                <a:stretch>
                  <a:fillRect l="-1724" t="-8750" r="-345" b="-87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eta: para a Direita 9">
            <a:extLst>
              <a:ext uri="{FF2B5EF4-FFF2-40B4-BE49-F238E27FC236}">
                <a16:creationId xmlns:a16="http://schemas.microsoft.com/office/drawing/2014/main" id="{B91A073C-2FB0-BB45-9A9B-66C142063048}"/>
              </a:ext>
            </a:extLst>
          </p:cNvPr>
          <p:cNvSpPr/>
          <p:nvPr/>
        </p:nvSpPr>
        <p:spPr>
          <a:xfrm>
            <a:off x="6369635" y="3972687"/>
            <a:ext cx="1595886" cy="73324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EED80DEC-987F-1847-8595-3E8C1C5D5354}"/>
              </a:ext>
            </a:extLst>
          </p:cNvPr>
          <p:cNvSpPr/>
          <p:nvPr/>
        </p:nvSpPr>
        <p:spPr>
          <a:xfrm>
            <a:off x="6425782" y="5474138"/>
            <a:ext cx="1595886" cy="73324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B2BA21B2-6611-1E40-823F-32FA27A4A5FE}"/>
                  </a:ext>
                </a:extLst>
              </p:cNvPr>
              <p:cNvSpPr txBox="1"/>
              <p:nvPr/>
            </p:nvSpPr>
            <p:spPr>
              <a:xfrm>
                <a:off x="2527235" y="5269119"/>
                <a:ext cx="3641894" cy="10051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𝑇𝑦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𝑇𝑔</m:t>
                          </m:r>
                        </m:num>
                        <m:den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𝑐𝑜𝑛𝑑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𝑐𝑜𝑛𝑣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B2BA21B2-6611-1E40-823F-32FA27A4A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235" y="5269119"/>
                <a:ext cx="3641894" cy="1005147"/>
              </a:xfrm>
              <a:prstGeom prst="rect">
                <a:avLst/>
              </a:prstGeom>
              <a:blipFill>
                <a:blip r:embed="rId8"/>
                <a:stretch>
                  <a:fillRect l="-2083" t="-8750" r="-347" b="-87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687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CCAFB3E-E6E2-4587-A5FC-061F9AED9A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1260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75841F-9161-4650-BCE5-20FFE7E29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33" t="3964" b="3964"/>
          <a:stretch/>
        </p:blipFill>
        <p:spPr>
          <a:xfrm>
            <a:off x="575867" y="1"/>
            <a:ext cx="6629806" cy="6857999"/>
          </a:xfrm>
          <a:custGeom>
            <a:avLst/>
            <a:gdLst>
              <a:gd name="connsiteX0" fmla="*/ 0 w 7554138"/>
              <a:gd name="connsiteY0" fmla="*/ 0 h 6857999"/>
              <a:gd name="connsiteX1" fmla="*/ 7554138 w 7554138"/>
              <a:gd name="connsiteY1" fmla="*/ 0 h 6857999"/>
              <a:gd name="connsiteX2" fmla="*/ 7554138 w 7554138"/>
              <a:gd name="connsiteY2" fmla="*/ 6857999 h 6857999"/>
              <a:gd name="connsiteX3" fmla="*/ 0 w 7554138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4138" h="6857999">
                <a:moveTo>
                  <a:pt x="0" y="0"/>
                </a:moveTo>
                <a:lnTo>
                  <a:pt x="7554138" y="0"/>
                </a:lnTo>
                <a:lnTo>
                  <a:pt x="7554138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E02AC2F-8F2D-41E7-83DA-99021C031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67" y="2535742"/>
            <a:ext cx="3658053" cy="17865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5400" kern="1200" dirty="0" err="1">
                <a:solidFill>
                  <a:srgbClr val="FFFFFF"/>
                </a:solidFill>
                <a:latin typeface="Abadi" panose="020B0604020104020204" pitchFamily="34" charset="0"/>
              </a:rPr>
              <a:t>Equações</a:t>
            </a:r>
            <a:br>
              <a:rPr lang="en-US" sz="5400" kern="1200" dirty="0">
                <a:solidFill>
                  <a:srgbClr val="FFFFFF"/>
                </a:solidFill>
                <a:latin typeface="Abadi" panose="020B0604020104020204" pitchFamily="34" charset="0"/>
              </a:rPr>
            </a:br>
            <a:r>
              <a:rPr lang="en-US" sz="5400" kern="1200" dirty="0" err="1">
                <a:solidFill>
                  <a:srgbClr val="FFFFFF"/>
                </a:solidFill>
                <a:latin typeface="Abadi" panose="020B0604020104020204" pitchFamily="34" charset="0"/>
              </a:rPr>
              <a:t>diferenciais</a:t>
            </a:r>
            <a:endParaRPr lang="en-US" sz="5400" kern="1200" dirty="0">
              <a:solidFill>
                <a:srgbClr val="FFFFFF"/>
              </a:solidFill>
              <a:latin typeface="Abadi" panose="020B06040201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0086A0-762B-44EE-AA70-A7268A72A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91262" y="0"/>
            <a:ext cx="590073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3" descr="Diagrama, Texto, Carta&#10;&#10;Descrição gerada automaticamente">
            <a:extLst>
              <a:ext uri="{FF2B5EF4-FFF2-40B4-BE49-F238E27FC236}">
                <a16:creationId xmlns:a16="http://schemas.microsoft.com/office/drawing/2014/main" id="{66010822-359E-40A6-86B7-C5C6D2BFF2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6" t="33333" r="40691" b="26965"/>
          <a:stretch/>
        </p:blipFill>
        <p:spPr>
          <a:xfrm>
            <a:off x="5600883" y="455573"/>
            <a:ext cx="6379026" cy="5946854"/>
          </a:xfrm>
          <a:custGeom>
            <a:avLst/>
            <a:gdLst/>
            <a:ahLst/>
            <a:cxnLst/>
            <a:rect l="l" t="t" r="r" b="b"/>
            <a:pathLst>
              <a:path w="5017317" h="5380277">
                <a:moveTo>
                  <a:pt x="0" y="0"/>
                </a:moveTo>
                <a:lnTo>
                  <a:pt x="5017317" y="0"/>
                </a:lnTo>
                <a:lnTo>
                  <a:pt x="5017317" y="5380277"/>
                </a:lnTo>
                <a:lnTo>
                  <a:pt x="0" y="53802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66832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DCBEA7-4D7A-4D7E-84DD-E7A70FED1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6000" dirty="0">
                <a:cs typeface="Calibri Light"/>
              </a:rPr>
              <a:t>Critério</a:t>
            </a:r>
            <a:endParaRPr lang="pt-BR" sz="60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D1BF06-0874-4CE5-9D0F-FCDC4B4BA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t-BR" dirty="0"/>
              <a:t>Agência Embrapa de Informação Tecnológica - Conservação a frio</a:t>
            </a:r>
          </a:p>
        </p:txBody>
      </p:sp>
      <p:pic>
        <p:nvPicPr>
          <p:cNvPr id="1028" name="Picture 4" descr="Embrapa: Conheça Seu Papel no Desenvolvimento da Agricultura e Pecuária  Brasileira | Blog Rodeo West">
            <a:extLst>
              <a:ext uri="{FF2B5EF4-FFF2-40B4-BE49-F238E27FC236}">
                <a16:creationId xmlns:a16="http://schemas.microsoft.com/office/drawing/2014/main" id="{5E4B2467-0FCF-4BD8-A7AE-B3411E305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442" y="2647933"/>
            <a:ext cx="6453113" cy="270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057AC8D-389A-4FFB-94A9-286411F9B328}"/>
              </a:ext>
            </a:extLst>
          </p:cNvPr>
          <p:cNvSpPr txBox="1"/>
          <p:nvPr/>
        </p:nvSpPr>
        <p:spPr>
          <a:xfrm>
            <a:off x="3046827" y="5784111"/>
            <a:ext cx="6098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“Dentro de uma geladeira doméstica alcançam-se temperaturas entre 6 e 10°C”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3604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D93ACBE-1C38-C342-97A8-5B3C1C31FD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7" t="13961" r="20042" b="6832"/>
          <a:stretch/>
        </p:blipFill>
        <p:spPr>
          <a:xfrm>
            <a:off x="3223647" y="4455"/>
            <a:ext cx="8968353" cy="68535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520966AC-7B1D-9641-BC6A-FE1AFE4AA57C}"/>
                  </a:ext>
                </a:extLst>
              </p:cNvPr>
              <p:cNvSpPr txBox="1"/>
              <p:nvPr/>
            </p:nvSpPr>
            <p:spPr>
              <a:xfrm>
                <a:off x="740380" y="2580925"/>
                <a:ext cx="1878833" cy="14024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𝑑𝑌</m:t>
                          </m:r>
                        </m:num>
                        <m:den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520966AC-7B1D-9641-BC6A-FE1AFE4AA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80" y="2580925"/>
                <a:ext cx="1878833" cy="14024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3526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{E3FB09FD-3BBE-0344-BD1D-C8788DD376D5}tf10001071</Template>
  <TotalTime>130</TotalTime>
  <Words>101</Words>
  <Application>Microsoft Office PowerPoint</Application>
  <PresentationFormat>Widescreen</PresentationFormat>
  <Paragraphs>32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3" baseType="lpstr">
      <vt:lpstr>Abadi</vt:lpstr>
      <vt:lpstr>Arial</vt:lpstr>
      <vt:lpstr>Calibri</vt:lpstr>
      <vt:lpstr>Calibri Light</vt:lpstr>
      <vt:lpstr>Cambria Math</vt:lpstr>
      <vt:lpstr>Consolas</vt:lpstr>
      <vt:lpstr>verdana</vt:lpstr>
      <vt:lpstr>Office Theme</vt:lpstr>
      <vt:lpstr>Modelagem de um sistema térmico</vt:lpstr>
      <vt:lpstr>Pergunta e contexto</vt:lpstr>
      <vt:lpstr>Esboço físico do modelo</vt:lpstr>
      <vt:lpstr>Apresentação do PowerPoint</vt:lpstr>
      <vt:lpstr>Diagrama de estoques e fluxos</vt:lpstr>
      <vt:lpstr>Apresentação do PowerPoint</vt:lpstr>
      <vt:lpstr>Equações diferenciais</vt:lpstr>
      <vt:lpstr>Critério</vt:lpstr>
      <vt:lpstr>Apresentação do PowerPoint</vt:lpstr>
      <vt:lpstr>Apresentação do PowerPoint</vt:lpstr>
      <vt:lpstr>Apresentação do PowerPoint</vt:lpstr>
      <vt:lpstr>Validação</vt:lpstr>
      <vt:lpstr>Resultados</vt:lpstr>
      <vt:lpstr>Gráfico conclusivo</vt:lpstr>
      <vt:lpstr>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Modelação de um sistema térmico</dc:title>
  <dc:creator>Valmir Andrade Jr</dc:creator>
  <cp:lastModifiedBy>felipe melo</cp:lastModifiedBy>
  <cp:revision>14</cp:revision>
  <dcterms:created xsi:type="dcterms:W3CDTF">2021-05-09T19:20:40Z</dcterms:created>
  <dcterms:modified xsi:type="dcterms:W3CDTF">2021-05-10T15:46:29Z</dcterms:modified>
</cp:coreProperties>
</file>